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591F5D3-088A-41C8-9602-2B53DEF40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D7F423A1-EDFF-4C55-8A01-546910B2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BCF9157-6557-4B52-8DCE-81EA4E026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E5E4-15B8-4890-8749-EB1F413CC613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99B0E50-B9E5-4818-A893-8EE44FAB3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57A1356-D8A5-422C-BCBD-EB21FF690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C5BA-A642-4E8A-B572-0C2EE05F16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07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C53961B-E882-45ED-9F80-5C5AD4873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4C2287AA-962D-4CD9-88BD-721A64749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545FA27-AFDE-4A90-8EC1-AEA08DC8C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E5E4-15B8-4890-8749-EB1F413CC613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64BEC46-6BEE-4921-B091-AD3DE6518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695242C-3D70-4143-8063-899403F4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C5BA-A642-4E8A-B572-0C2EE05F16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68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3ED3EEF4-20B5-4784-9181-CD9A8F8D5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CE325ECE-BB8A-4BA3-8113-BE31424811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FB6ACB5-08F6-4265-984D-08DDC6118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E5E4-15B8-4890-8749-EB1F413CC613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5B2C9D1-C5EB-4994-9F1A-FF906582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9BA4F6E-756B-4805-92B9-97E5C38EF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C5BA-A642-4E8A-B572-0C2EE05F16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1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AA76A0C-0150-4C32-8ADF-C6029C451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39D8E78C-DCC0-42FB-BF02-611A96A54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3D9E499-3275-4AA3-8393-0EFE94EEE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E5E4-15B8-4890-8749-EB1F413CC613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5857E84-0575-4CC6-A0B3-FC991D61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64D2E27-0E24-480C-A9B0-12DCB3AA6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C5BA-A642-4E8A-B572-0C2EE05F16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82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5BFDE1F-3784-45CD-AEC6-ABB894E32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8F32B7E2-5C35-4DFF-9EDA-136CA080B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47E5637-4486-4901-91C9-849267768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E5E4-15B8-4890-8749-EB1F413CC613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688CA55-4878-45CC-8B9E-EB67FEC7F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A17404A-61BE-4C5D-9706-38584A775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C5BA-A642-4E8A-B572-0C2EE05F16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827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EBA6508-F29A-40D5-BCE8-9B69EAB09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93CCEEA3-7ACD-4E58-B605-552C4A52F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0DFDBCDE-073B-4B08-8AF7-EF7214A6F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1666049D-99C0-4515-B793-6EB18FB3B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E5E4-15B8-4890-8749-EB1F413CC613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17B32D40-3BB3-46A3-BD81-64968C77B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164CC504-C196-41A1-B75C-A50D4FF47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C5BA-A642-4E8A-B572-0C2EE05F16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451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3D9B2F3-35EC-4321-AE92-855DECDB8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9297BCD9-2C83-4F0F-9468-45DEB1065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1E71FD55-18BA-4286-B66D-31E76FC70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5892D6B1-8AE3-474C-8320-6C6ADF08D8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F342D34E-ADE9-420B-8CD3-5A1510D3A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2B961E72-A084-4B7B-B364-B9F1E7791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E5E4-15B8-4890-8749-EB1F413CC613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08BE77CC-B88E-4B1F-9853-2587241F4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F1CE5D36-F2AA-4E99-BA73-85F07FCE4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C5BA-A642-4E8A-B572-0C2EE05F16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84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AC9A652-405C-4ABA-8334-5DC8A6442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D3E11DA7-D267-4A32-807D-99788C5DA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E5E4-15B8-4890-8749-EB1F413CC613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1135F70C-CB32-429F-BE6F-DF68E10D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9C3893A1-7A19-458A-8BAA-D5612FB7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C5BA-A642-4E8A-B572-0C2EE05F16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871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893BE4AD-DD6D-4813-83AC-E7A36D79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E5E4-15B8-4890-8749-EB1F413CC613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5EB78931-678A-4643-9D12-6EA11E850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286F5A3B-8742-4E01-A50D-075BB5F5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C5BA-A642-4E8A-B572-0C2EE05F16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877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116E136E-6560-42DF-9593-09FDA54D1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1EA31BF-42D7-4E8E-BFBF-95DD44990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7F70B764-039F-42C5-A6DF-7C18E84F8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7082EF75-9231-4DF1-A39B-6ABB76F7B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E5E4-15B8-4890-8749-EB1F413CC613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4D09208E-7EB4-4712-9982-09A253372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593DB8BE-22B3-4A7C-A9A5-E55F1EE05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C5BA-A642-4E8A-B572-0C2EE05F16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445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6E6A35E-0546-4191-B0DE-289D3A3A6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FB8CA359-B59D-45DC-B536-1E309C75F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98206292-0CF5-427A-9E89-D40FC819E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0F86A487-461D-4F87-8BB3-0685015A5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E5E4-15B8-4890-8749-EB1F413CC613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CB80A8BA-95F4-43A9-B20E-88FD2728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41C96515-D7C0-4D4A-ACCB-3B21F4DF0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C5BA-A642-4E8A-B572-0C2EE05F16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71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18A5A6E4-93D7-4180-A0B1-659E1596B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B26CC20E-EC59-4447-9534-504D2D581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F423B52-E7FC-429B-9E3A-6970ED5505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FE5E4-15B8-4890-8749-EB1F413CC613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D3422BB-DC2D-43D1-A0EC-34B915D14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2F45729-494B-4EBD-9959-7E4AB9B2D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2C5BA-A642-4E8A-B572-0C2EE05F16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81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7" name="Rectangle 146">
            <a:extLst>
              <a:ext uri="{FF2B5EF4-FFF2-40B4-BE49-F238E27FC236}">
                <a16:creationId xmlns:a16="http://schemas.microsoft.com/office/drawing/2014/main" xmlns="" id="{8C2832B0-D577-4EA0-820F-695EE1E9D0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5">
            <a:extLst>
              <a:ext uri="{FF2B5EF4-FFF2-40B4-BE49-F238E27FC236}">
                <a16:creationId xmlns:a16="http://schemas.microsoft.com/office/drawing/2014/main" xmlns="" id="{FA57A853-2E0C-42F0-85F3-C0B501A9CC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484269" y="1756600"/>
            <a:ext cx="1080325" cy="4736395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6">
            <a:extLst>
              <a:ext uri="{FF2B5EF4-FFF2-40B4-BE49-F238E27FC236}">
                <a16:creationId xmlns:a16="http://schemas.microsoft.com/office/drawing/2014/main" xmlns="" id="{F2E9C3F6-DA5B-4DBC-9A74-B8E0CB0757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876839" y="1357766"/>
            <a:ext cx="687754" cy="430312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7">
            <a:extLst>
              <a:ext uri="{FF2B5EF4-FFF2-40B4-BE49-F238E27FC236}">
                <a16:creationId xmlns:a16="http://schemas.microsoft.com/office/drawing/2014/main" xmlns="" id="{1A166365-F18F-415C-B28F-D46003176B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878850" y="1135060"/>
            <a:ext cx="409371" cy="416921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Rectangle 8">
            <a:extLst>
              <a:ext uri="{FF2B5EF4-FFF2-40B4-BE49-F238E27FC236}">
                <a16:creationId xmlns:a16="http://schemas.microsoft.com/office/drawing/2014/main" xmlns="" id="{B2CDDFB2-5255-4B15-A6A1-CF91458828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0" y="1124043"/>
            <a:ext cx="5288862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4E47E522-614B-4595-B7B3-55B65BB52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1357766"/>
            <a:ext cx="4322204" cy="3433309"/>
          </a:xfrm>
        </p:spPr>
        <p:txBody>
          <a:bodyPr>
            <a:normAutofit/>
          </a:bodyPr>
          <a:lstStyle/>
          <a:p>
            <a:pPr algn="l"/>
            <a:r>
              <a:rPr lang="de-DE" sz="3000" dirty="0">
                <a:solidFill>
                  <a:srgbClr val="FFFFFF"/>
                </a:solidFill>
              </a:rPr>
              <a:t/>
            </a:r>
            <a:br>
              <a:rPr lang="de-DE" sz="3000" dirty="0">
                <a:solidFill>
                  <a:srgbClr val="FFFFFF"/>
                </a:solidFill>
              </a:rPr>
            </a:br>
            <a:r>
              <a:rPr lang="de-DE" sz="3000" dirty="0">
                <a:solidFill>
                  <a:srgbClr val="FFFFFF"/>
                </a:solidFill>
              </a:rPr>
              <a:t/>
            </a:r>
            <a:br>
              <a:rPr lang="de-DE" sz="3000" dirty="0">
                <a:solidFill>
                  <a:srgbClr val="FFFFFF"/>
                </a:solidFill>
              </a:rPr>
            </a:br>
            <a:r>
              <a:rPr lang="de-DE" sz="3000" dirty="0">
                <a:solidFill>
                  <a:srgbClr val="FFFFFF"/>
                </a:solidFill>
              </a:rPr>
              <a:t/>
            </a:r>
            <a:br>
              <a:rPr lang="de-DE" sz="3000" dirty="0">
                <a:solidFill>
                  <a:srgbClr val="FFFFFF"/>
                </a:solidFill>
              </a:rPr>
            </a:br>
            <a:r>
              <a:rPr lang="de-DE" sz="3000" b="1" dirty="0">
                <a:solidFill>
                  <a:srgbClr val="FFFFFF"/>
                </a:solidFill>
                <a:latin typeface="+mn-lt"/>
                <a:ea typeface="Roboto" panose="02000000000000000000" pitchFamily="2" charset="0"/>
              </a:rPr>
              <a:t>Walking Football (Gehfußball) beim</a:t>
            </a:r>
            <a:r>
              <a:rPr lang="de-DE" sz="3000" dirty="0">
                <a:solidFill>
                  <a:srgbClr val="FFFFFF"/>
                </a:solidFill>
              </a:rPr>
              <a:t/>
            </a:r>
            <a:br>
              <a:rPr lang="de-DE" sz="3000" dirty="0">
                <a:solidFill>
                  <a:srgbClr val="FFFFFF"/>
                </a:solidFill>
              </a:rPr>
            </a:br>
            <a:r>
              <a:rPr lang="de-DE" sz="3000" dirty="0">
                <a:solidFill>
                  <a:srgbClr val="FFFFFF"/>
                </a:solidFill>
              </a:rPr>
              <a:t> </a:t>
            </a:r>
            <a:r>
              <a:rPr lang="de-DE" sz="3000" b="1" dirty="0">
                <a:solidFill>
                  <a:srgbClr val="FFFFFF"/>
                </a:solidFill>
                <a:effectLst/>
                <a:latin typeface="+mn-lt"/>
              </a:rPr>
              <a:t>TV „Gut Heil“ Neuenburg von 1897 e.V.</a:t>
            </a:r>
            <a:r>
              <a:rPr lang="de-DE" sz="3000" b="1" dirty="0">
                <a:solidFill>
                  <a:srgbClr val="FFFFFF"/>
                </a:solidFill>
                <a:effectLst/>
                <a:latin typeface="Roboto" panose="020B0604020202020204" pitchFamily="2" charset="0"/>
              </a:rPr>
              <a:t/>
            </a:r>
            <a:br>
              <a:rPr lang="de-DE" sz="3000" b="1" dirty="0">
                <a:solidFill>
                  <a:srgbClr val="FFFFFF"/>
                </a:solidFill>
                <a:effectLst/>
                <a:latin typeface="Roboto" panose="020B0604020202020204" pitchFamily="2" charset="0"/>
              </a:rPr>
            </a:br>
            <a:endParaRPr lang="de-DE" sz="3000" dirty="0">
              <a:solidFill>
                <a:srgbClr val="FFFFFF"/>
              </a:solidFill>
            </a:endParaRPr>
          </a:p>
        </p:txBody>
      </p:sp>
      <p:pic>
        <p:nvPicPr>
          <p:cNvPr id="7" name="Grafik 6" descr="Ein Bild, das Gras, Baum, draußen, Feld enthält.&#10;&#10;Automatisch generierte Beschreibung">
            <a:extLst>
              <a:ext uri="{FF2B5EF4-FFF2-40B4-BE49-F238E27FC236}">
                <a16:creationId xmlns:a16="http://schemas.microsoft.com/office/drawing/2014/main" xmlns="" id="{D6E2717C-A4D0-4C55-8B37-AFA0FB8815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90" r="23910" b="1"/>
          <a:stretch/>
        </p:blipFill>
        <p:spPr>
          <a:xfrm>
            <a:off x="7396848" y="643468"/>
            <a:ext cx="2695727" cy="26957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xmlns="" id="{60B3EACA-7B98-408D-B023-ACE98AA47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0603" y="4102324"/>
            <a:ext cx="2863943" cy="175416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76" y="4002017"/>
            <a:ext cx="2289641" cy="2289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4120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xmlns="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xmlns="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xmlns="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xmlns="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10D92DF1-6271-4B28-AADD-46AA14725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Wie fange ich mit „Walking Football“ in meinem Verein an?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AE7B74A9-4441-40C7-8021-1ED002AAE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378076"/>
            <a:ext cx="9708995" cy="3828995"/>
          </a:xfrm>
        </p:spPr>
        <p:txBody>
          <a:bodyPr anchor="ctr">
            <a:noAutofit/>
          </a:bodyPr>
          <a:lstStyle/>
          <a:p>
            <a:pPr marL="514350" indent="-514350">
              <a:buAutoNum type="arabicPeriod"/>
            </a:pPr>
            <a:r>
              <a:rPr lang="de-DE" sz="1600" dirty="0"/>
              <a:t>Person als verantwortlichen Betreuer/ Trainer/ Kümmerer finden und nominieren </a:t>
            </a:r>
          </a:p>
          <a:p>
            <a:pPr marL="514350" indent="-514350">
              <a:buAutoNum type="arabicPeriod"/>
            </a:pPr>
            <a:r>
              <a:rPr lang="de-DE" sz="1600" dirty="0"/>
              <a:t>Gespräch mit dem NFV-Team Spielbetrieb (Helge </a:t>
            </a:r>
            <a:r>
              <a:rPr lang="de-DE" sz="1600" dirty="0" err="1"/>
              <a:t>Kristeleit</a:t>
            </a:r>
            <a:r>
              <a:rPr lang="de-DE" sz="1600" dirty="0"/>
              <a:t>, Tel. 05105-75136) </a:t>
            </a:r>
          </a:p>
          <a:p>
            <a:pPr marL="514350" indent="-514350">
              <a:buAutoNum type="arabicPeriod"/>
            </a:pPr>
            <a:r>
              <a:rPr lang="de-DE" sz="1600" dirty="0"/>
              <a:t>Kontakt zum Vereinsvorstand zur Vorstellung und Unterstützung des neuen Ü-Projektes - Wöchentliche Trainingseinheit fordern - Sommer = Rasen oder Kunstrasen, max. eine Platzhälfte - Winter = Halle,  </a:t>
            </a:r>
          </a:p>
          <a:p>
            <a:pPr marL="514350" indent="-514350">
              <a:buAutoNum type="arabicPeriod"/>
            </a:pPr>
            <a:r>
              <a:rPr lang="de-DE" sz="1600" dirty="0"/>
              <a:t>Kontakt zu älteren ehemaligen und aktuellen Spielern (55+) zur Vorstellung des Projektes aufnehmen und Interesse wecken; Kadergröße mind. 10-12 Personen; Mundpropaganda nutzen; Werbung im Vereinsheim, Restaurants, Geschäften usw. </a:t>
            </a:r>
          </a:p>
          <a:p>
            <a:pPr marL="514350" indent="-514350">
              <a:buAutoNum type="arabicPeriod"/>
            </a:pPr>
            <a:r>
              <a:rPr lang="de-DE" sz="1600" dirty="0"/>
              <a:t>Gemeinsamer „Walking Football-Abend“ im Vereinsheim - Vorstellung Projekt und Vorteile - Praxiseinheit - Abschlussgespräch </a:t>
            </a:r>
          </a:p>
          <a:p>
            <a:pPr marL="514350" indent="-514350">
              <a:buAutoNum type="arabicPeriod"/>
            </a:pPr>
            <a:r>
              <a:rPr lang="de-DE" sz="1600" dirty="0" smtClean="0"/>
              <a:t>Regelmäßiges </a:t>
            </a:r>
            <a:r>
              <a:rPr lang="de-DE" sz="1600" dirty="0"/>
              <a:t>Training, zu Beginn max. 1x Woche </a:t>
            </a:r>
          </a:p>
          <a:p>
            <a:pPr marL="514350" indent="-514350">
              <a:buAutoNum type="arabicPeriod"/>
            </a:pPr>
            <a:r>
              <a:rPr lang="de-DE" sz="1600" dirty="0"/>
              <a:t>Meldung der Mannschaft für Freundschaftsrunden </a:t>
            </a:r>
          </a:p>
          <a:p>
            <a:pPr marL="514350" indent="-514350">
              <a:buAutoNum type="arabicPeriod"/>
            </a:pPr>
            <a:r>
              <a:rPr lang="de-DE" sz="1600" dirty="0" smtClean="0"/>
              <a:t>Regelmäßige </a:t>
            </a:r>
            <a:r>
              <a:rPr lang="de-DE" sz="1600" dirty="0"/>
              <a:t>freundschaftliche Spielrunden (1x im Monat) in näherer Umgebung</a:t>
            </a:r>
          </a:p>
          <a:p>
            <a:pPr marL="514350" indent="-514350">
              <a:buAutoNum type="arabicPeriod"/>
            </a:pPr>
            <a:r>
              <a:rPr lang="de-DE" sz="1600" dirty="0"/>
              <a:t>„</a:t>
            </a:r>
            <a:r>
              <a:rPr lang="de-DE" sz="1600" dirty="0" err="1"/>
              <a:t>Social</a:t>
            </a:r>
            <a:r>
              <a:rPr lang="de-DE" sz="1600" dirty="0"/>
              <a:t> Media“-Kanäle nutzen (Facebook &amp; Co.)</a:t>
            </a:r>
          </a:p>
        </p:txBody>
      </p:sp>
    </p:spTree>
    <p:extLst>
      <p:ext uri="{BB962C8B-B14F-4D97-AF65-F5344CB8AC3E}">
        <p14:creationId xmlns:p14="http://schemas.microsoft.com/office/powerpoint/2010/main" val="620683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DBBA27D-F396-4C4C-84BB-89EF1115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de-DE" sz="4100" b="1" i="0">
                <a:effectLst/>
                <a:latin typeface="Open Sans" panose="020B0606030504020204" pitchFamily="34" charset="0"/>
              </a:rPr>
              <a:t>Vorteile von Walking Football für ältere Sportler:</a:t>
            </a:r>
            <a:endParaRPr lang="de-DE" sz="41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E6E47EB-1AB8-400C-BE2D-F8F231B31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7177326" cy="3779727"/>
          </a:xfrm>
        </p:spPr>
        <p:txBody>
          <a:bodyPr anchor="ctr"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de-DE" sz="2100" b="0" i="0" dirty="0">
                <a:effectLst/>
              </a:rPr>
              <a:t>Verminderung des Risikos für eine Herz-Kreislauf-Erkrankung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100" b="0" i="0" dirty="0">
                <a:effectLst/>
              </a:rPr>
              <a:t>Verminderung des Risikos für Krebserkrankungen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100" b="0" i="0" dirty="0">
                <a:effectLst/>
              </a:rPr>
              <a:t>Vorbeugung gegen Bluthochdruck, Arteriosklerose, Diabetes, Knochenschwund, Übergewicht.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100" b="0" i="0" dirty="0">
                <a:effectLst/>
              </a:rPr>
              <a:t>Stabilisierung des Immunsystems 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100" b="0" i="0" dirty="0">
                <a:effectLst/>
              </a:rPr>
              <a:t>Verringerung von Angst und Depressionen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100" b="0" i="0" dirty="0">
                <a:effectLst/>
              </a:rPr>
              <a:t>Stärkung von Kraft- und Balancetraining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100" b="0" i="0" dirty="0">
                <a:effectLst/>
              </a:rPr>
              <a:t>Verbesserung der geistigen Fitness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100" b="0" i="0" dirty="0">
                <a:effectLst/>
              </a:rPr>
              <a:t>Minderung Demenzrisiko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100" b="0" i="0" dirty="0">
                <a:effectLst/>
              </a:rPr>
              <a:t>Abbau von Adipositas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100" b="0" i="0" dirty="0">
                <a:effectLst/>
              </a:rPr>
              <a:t>soziale Kontakte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100" b="0" i="0" dirty="0">
                <a:effectLst/>
              </a:rPr>
              <a:t>Spaß am Sport im Verein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2100" b="0" i="0" dirty="0">
                <a:effectLst/>
              </a:rPr>
              <a:t>Wiedersehen mit alten „Weggefährten“</a:t>
            </a:r>
          </a:p>
          <a:p>
            <a:endParaRPr lang="de-DE" sz="1100" dirty="0"/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9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A703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536" y="2816225"/>
            <a:ext cx="123190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6943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CABF11B-A8D7-4F9F-9E27-DAF96E4CC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de-DE" dirty="0"/>
              <a:t>Kontakte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1684399F-8FD1-476D-874D-4E05B19F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2400" dirty="0"/>
              <a:t>TV „Gut Heil“ Neuenburg von 1897 e.V.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b="1" u="sng" dirty="0"/>
              <a:t>Fußballabteilungsleiter: </a:t>
            </a:r>
          </a:p>
          <a:p>
            <a:pPr marL="0" indent="0">
              <a:buNone/>
            </a:pPr>
            <a:r>
              <a:rPr lang="de-DE" sz="2400" dirty="0"/>
              <a:t>Thorsten von </a:t>
            </a:r>
            <a:r>
              <a:rPr lang="de-DE" sz="2400" dirty="0" err="1"/>
              <a:t>Zabiensky</a:t>
            </a:r>
            <a:r>
              <a:rPr lang="de-DE" sz="2400" dirty="0"/>
              <a:t>	0151 70110059</a:t>
            </a:r>
          </a:p>
          <a:p>
            <a:pPr marL="0" indent="0">
              <a:buNone/>
            </a:pPr>
            <a:r>
              <a:rPr lang="de-DE" sz="2400" b="1" u="sng" dirty="0"/>
              <a:t>Trainer Walking Football:</a:t>
            </a:r>
            <a:r>
              <a:rPr lang="de-DE" sz="2400" dirty="0"/>
              <a:t>	</a:t>
            </a:r>
          </a:p>
          <a:p>
            <a:pPr marL="0" indent="0">
              <a:buNone/>
            </a:pPr>
            <a:r>
              <a:rPr lang="de-DE" sz="2400" dirty="0"/>
              <a:t> Steffan Wemcken		0151 23001112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xmlns="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A703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714" y="2815228"/>
            <a:ext cx="1227544" cy="122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1499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76EFD3D9-44F0-4267-BCC1-1613E79D82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xmlns="" id="{A779A851-95D6-41AF-937A-B0E4B7F6FA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xmlns="" id="{953FB2E7-B6CB-429C-81EB-D9516D6D5C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2EC40DB1-B719-4A13-9A4D-0966B4B278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DC9D572B-188B-473C-8247-9853C7F1A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WAS IST WALKING FOOTBALL ?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xmlns="" id="{82211336-CFF3-412D-868A-6679C1004C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FA83829-6767-41E0-9F0F-B8D870942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de-DE" sz="2400">
              <a:solidFill>
                <a:srgbClr val="FEFFFF"/>
              </a:solidFill>
            </a:endParaRPr>
          </a:p>
          <a:p>
            <a:pPr marL="0" indent="0">
              <a:buNone/>
            </a:pPr>
            <a:endParaRPr lang="de-DE" sz="2400">
              <a:solidFill>
                <a:srgbClr val="FEFFFF"/>
              </a:solidFill>
            </a:endParaRPr>
          </a:p>
          <a:p>
            <a:pPr marL="0" indent="0">
              <a:buNone/>
            </a:pPr>
            <a:endParaRPr lang="de-DE" sz="2400">
              <a:solidFill>
                <a:srgbClr val="FEFFFF"/>
              </a:solidFill>
            </a:endParaRPr>
          </a:p>
          <a:p>
            <a:pPr marL="0" indent="0">
              <a:buNone/>
            </a:pPr>
            <a:r>
              <a:rPr lang="de-DE" sz="2400">
                <a:solidFill>
                  <a:srgbClr val="FEFFFF"/>
                </a:solidFill>
              </a:rPr>
              <a:t>Fußball spielen, ohne zu laufen!</a:t>
            </a:r>
          </a:p>
        </p:txBody>
      </p:sp>
    </p:spTree>
    <p:extLst>
      <p:ext uri="{BB962C8B-B14F-4D97-AF65-F5344CB8AC3E}">
        <p14:creationId xmlns:p14="http://schemas.microsoft.com/office/powerpoint/2010/main" val="4270416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xmlns="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xmlns="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xmlns="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xmlns="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55BF1AA8-485F-4482-9148-A78DA1581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WARUM WALKING FOOTBALL 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1A5F09CE-7EA5-4FAF-8FA2-52824A9DB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1600" dirty="0"/>
              <a:t>Hohe Zahl an Fußballinteressierten, die gerne aktiv werden würden, es aber nicht (mehr) können. </a:t>
            </a:r>
          </a:p>
          <a:p>
            <a:pPr marL="0" indent="0">
              <a:buNone/>
            </a:pPr>
            <a:r>
              <a:rPr lang="de-DE" sz="1600" dirty="0"/>
              <a:t>Gründe: </a:t>
            </a:r>
          </a:p>
          <a:p>
            <a:r>
              <a:rPr lang="de-DE" sz="1600" dirty="0"/>
              <a:t>Steigendes bzw. höheres Alter mit der Folge sinkender physischer Belastbarkeit, erhöhter Anstrengung und steigendem Verletzungsrisiko (Aktiv wird Passiv)</a:t>
            </a:r>
          </a:p>
          <a:p>
            <a:r>
              <a:rPr lang="de-DE" sz="1600" dirty="0" smtClean="0"/>
              <a:t>Kein </a:t>
            </a:r>
            <a:r>
              <a:rPr lang="de-DE" sz="1600" dirty="0"/>
              <a:t>Zugang zum Vereinsfußball im Jugendalter </a:t>
            </a:r>
          </a:p>
          <a:p>
            <a:r>
              <a:rPr lang="de-DE" sz="1600" dirty="0"/>
              <a:t>Fußball ist mit körperlichen oder geistigen Einschränkungen möglich</a:t>
            </a:r>
          </a:p>
          <a:p>
            <a:r>
              <a:rPr lang="de-DE" sz="1600" dirty="0"/>
              <a:t>Hohes Potential, da insbesondere die geburtenstarken Jahrgänge inzwischen im Alter </a:t>
            </a:r>
            <a:r>
              <a:rPr lang="de-DE" sz="1600" dirty="0" smtClean="0"/>
              <a:t>zwischen </a:t>
            </a:r>
            <a:r>
              <a:rPr lang="de-DE" sz="1600" dirty="0"/>
              <a:t>55 und 65 sind </a:t>
            </a:r>
          </a:p>
          <a:p>
            <a:r>
              <a:rPr lang="de-DE" sz="1600" dirty="0"/>
              <a:t>Gemischte Mannschaften möglich, da sich unterschiedliche physische Voraussetzungen kaum auswirken </a:t>
            </a:r>
          </a:p>
          <a:p>
            <a:r>
              <a:rPr lang="de-DE" sz="1600" dirty="0"/>
              <a:t>Steigende Nachfrage in den Vereinen, die bereits ein Angebot haben </a:t>
            </a:r>
          </a:p>
          <a:p>
            <a:r>
              <a:rPr lang="de-DE" sz="1600" dirty="0"/>
              <a:t>Wenn der NFV und seine Vereine Walking Football nicht anbieten, werden es andere tun</a:t>
            </a:r>
          </a:p>
        </p:txBody>
      </p:sp>
    </p:spTree>
    <p:extLst>
      <p:ext uri="{BB962C8B-B14F-4D97-AF65-F5344CB8AC3E}">
        <p14:creationId xmlns:p14="http://schemas.microsoft.com/office/powerpoint/2010/main" val="1310147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xmlns="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xmlns="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xmlns="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xmlns="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B2A64192-0065-49EE-8D01-04DBE074A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Die Regeln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5B97534-4459-47D2-93DB-6745E7CDD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1600" dirty="0"/>
              <a:t>1. Gespielt wird in zwei Mannschaften mit je 6 Spielern ohne Torwart/Torfrau. </a:t>
            </a:r>
          </a:p>
          <a:p>
            <a:pPr marL="0" indent="0">
              <a:buNone/>
            </a:pPr>
            <a:r>
              <a:rPr lang="de-DE" sz="1600" dirty="0"/>
              <a:t>2. Die Tore sind 1m hoch und 3m breit. </a:t>
            </a:r>
          </a:p>
          <a:p>
            <a:pPr marL="0" indent="0">
              <a:buNone/>
            </a:pPr>
            <a:r>
              <a:rPr lang="de-DE" sz="1600" dirty="0"/>
              <a:t>3. Der Torraum hat besondere Maße und setzt bestimmte Regeln voraus (siehe Folie 7 und 8). </a:t>
            </a:r>
          </a:p>
          <a:p>
            <a:pPr marL="0" indent="0">
              <a:buNone/>
            </a:pPr>
            <a:r>
              <a:rPr lang="de-DE" sz="1600" dirty="0"/>
              <a:t>4. Das Spielfeld ist ca. 20x40m groß (Größe eines regulären Handballfelds). </a:t>
            </a:r>
          </a:p>
          <a:p>
            <a:pPr marL="0" indent="0">
              <a:buNone/>
            </a:pPr>
            <a:r>
              <a:rPr lang="de-DE" sz="1600" dirty="0"/>
              <a:t>5. Ein Spiel dauert grundsätzlich 2x 20 Minuten (Abweichungen möglich). </a:t>
            </a:r>
          </a:p>
          <a:p>
            <a:pPr marL="0" indent="0">
              <a:buNone/>
            </a:pPr>
            <a:r>
              <a:rPr lang="de-DE" sz="1600" dirty="0"/>
              <a:t>6. Walking Football ist GEHEN zu jedem Zeitpunkt des Spiels. Jeder Spieler muss während der Bewegung </a:t>
            </a:r>
            <a:r>
              <a:rPr lang="de-DE" sz="1600" dirty="0" smtClean="0"/>
              <a:t>immer</a:t>
            </a:r>
            <a:br>
              <a:rPr lang="de-DE" sz="1600" dirty="0" smtClean="0"/>
            </a:br>
            <a:r>
              <a:rPr lang="de-DE" sz="1600" dirty="0" smtClean="0"/>
              <a:t>     einen </a:t>
            </a:r>
            <a:r>
              <a:rPr lang="de-DE" sz="1600" dirty="0"/>
              <a:t>Teil des Fußes auf dem Boden haben. Sind beide Füße in der Luft (Flugphase), so ist der </a:t>
            </a:r>
            <a:r>
              <a:rPr lang="de-DE" sz="1600" dirty="0" smtClean="0"/>
              <a:t>gegnerischen</a:t>
            </a:r>
            <a:br>
              <a:rPr lang="de-DE" sz="1600" dirty="0" smtClean="0"/>
            </a:br>
            <a:r>
              <a:rPr lang="de-DE" sz="1600" dirty="0" smtClean="0"/>
              <a:t>     Mannschaft </a:t>
            </a:r>
            <a:r>
              <a:rPr lang="de-DE" sz="1600" dirty="0"/>
              <a:t>ein indirekter Freistoß zuzusprechen. </a:t>
            </a:r>
          </a:p>
          <a:p>
            <a:pPr marL="0" indent="0">
              <a:buNone/>
            </a:pPr>
            <a:r>
              <a:rPr lang="de-DE" sz="1600" dirty="0"/>
              <a:t>7. Gespielt wird mit Bällen der Größe 5 (Feld) bzw. Futsal-Bällen der Größe 4 (Halle). </a:t>
            </a:r>
          </a:p>
          <a:p>
            <a:pPr marL="0" indent="0">
              <a:buNone/>
            </a:pPr>
            <a:r>
              <a:rPr lang="de-DE" sz="1600" dirty="0"/>
              <a:t>8. Es gibt keine Torhüter und somit keine erlaubten Handspiele.</a:t>
            </a:r>
          </a:p>
        </p:txBody>
      </p:sp>
    </p:spTree>
    <p:extLst>
      <p:ext uri="{BB962C8B-B14F-4D97-AF65-F5344CB8AC3E}">
        <p14:creationId xmlns:p14="http://schemas.microsoft.com/office/powerpoint/2010/main" val="217417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xmlns="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xmlns="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xmlns="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xmlns="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0A8ED7F8-C31A-4E30-9DE1-FAD4DE8EF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Die Regeln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93D7986-F97E-4EC2-AD60-A6F51BD7A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1600" dirty="0" smtClean="0"/>
              <a:t>  9</a:t>
            </a:r>
            <a:r>
              <a:rPr lang="de-DE" sz="1600" dirty="0"/>
              <a:t>. Es gibt kein Abseits. </a:t>
            </a:r>
          </a:p>
          <a:p>
            <a:pPr marL="0" indent="0">
              <a:buNone/>
            </a:pPr>
            <a:r>
              <a:rPr lang="de-DE" sz="1600" dirty="0"/>
              <a:t>10. Grätschen und Tacklings sind untersagt. </a:t>
            </a:r>
          </a:p>
          <a:p>
            <a:pPr marL="0" indent="0">
              <a:buNone/>
            </a:pPr>
            <a:r>
              <a:rPr lang="de-DE" sz="1600" dirty="0"/>
              <a:t>11. Der Ball darf maximal hüfthoch gespielt werden (ca. 1m). </a:t>
            </a:r>
          </a:p>
          <a:p>
            <a:pPr marL="0" indent="0">
              <a:buNone/>
            </a:pPr>
            <a:r>
              <a:rPr lang="de-DE" sz="1600" dirty="0"/>
              <a:t>12. Verlässt der Ball das Spielfeld über die Längsseiten des Spielfelds, so ist der Ball an der Stelle zu positionieren</a:t>
            </a:r>
            <a:r>
              <a:rPr lang="de-DE" sz="1600" dirty="0" smtClean="0"/>
              <a:t>,</a:t>
            </a:r>
            <a:br>
              <a:rPr lang="de-DE" sz="1600" dirty="0" smtClean="0"/>
            </a:br>
            <a:r>
              <a:rPr lang="de-DE" sz="1600" dirty="0" smtClean="0"/>
              <a:t>       wo </a:t>
            </a:r>
            <a:r>
              <a:rPr lang="de-DE" sz="1600" dirty="0"/>
              <a:t>er das Spielfeld verlassen hat. Der Ball wird eingeschossen, gegnerische Spieler müssen mindestens </a:t>
            </a:r>
            <a:r>
              <a:rPr lang="de-DE" sz="1600" dirty="0" smtClean="0"/>
              <a:t>3m</a:t>
            </a:r>
            <a:br>
              <a:rPr lang="de-DE" sz="1600" dirty="0" smtClean="0"/>
            </a:br>
            <a:r>
              <a:rPr lang="de-DE" sz="1600" dirty="0" smtClean="0"/>
              <a:t>       Abstand </a:t>
            </a:r>
            <a:r>
              <a:rPr lang="de-DE" sz="1600" dirty="0"/>
              <a:t>halten. </a:t>
            </a:r>
          </a:p>
          <a:p>
            <a:pPr marL="0" indent="0">
              <a:buNone/>
            </a:pPr>
            <a:r>
              <a:rPr lang="de-DE" sz="1600" dirty="0"/>
              <a:t>13. Bei Regelverstoß (Laufen, Foul, Handspiel oder zu hohes Spiel) gibt es für die gegnerische Mannschaft </a:t>
            </a:r>
            <a:r>
              <a:rPr lang="de-DE" sz="1600" dirty="0" smtClean="0"/>
              <a:t>einen</a:t>
            </a:r>
            <a:br>
              <a:rPr lang="de-DE" sz="1600" dirty="0" smtClean="0"/>
            </a:br>
            <a:r>
              <a:rPr lang="de-DE" sz="1600" dirty="0" smtClean="0"/>
              <a:t>       </a:t>
            </a:r>
            <a:r>
              <a:rPr lang="de-DE" sz="1600" dirty="0"/>
              <a:t>indirekten Freistoß. Spieler der gegnerischen Mannschaft müssen mindestens 3m Abstand halten. Gibt es </a:t>
            </a:r>
            <a:r>
              <a:rPr lang="de-DE" sz="1600" dirty="0" smtClean="0"/>
              <a:t>einen</a:t>
            </a:r>
            <a:br>
              <a:rPr lang="de-DE" sz="1600" dirty="0" smtClean="0"/>
            </a:br>
            <a:r>
              <a:rPr lang="de-DE" sz="1600" dirty="0" smtClean="0"/>
              <a:t>       </a:t>
            </a:r>
            <a:r>
              <a:rPr lang="de-DE" sz="1600" dirty="0"/>
              <a:t>indirekten Freistoß in einer Distanz von weniger als 3m zum Tor, so ist der Freistoß 3m vor dem </a:t>
            </a:r>
            <a:r>
              <a:rPr lang="de-DE" sz="1600" dirty="0" smtClean="0"/>
              <a:t>Tor</a:t>
            </a:r>
            <a:br>
              <a:rPr lang="de-DE" sz="1600" dirty="0" smtClean="0"/>
            </a:br>
            <a:r>
              <a:rPr lang="de-DE" sz="1600" dirty="0" smtClean="0"/>
              <a:t>       </a:t>
            </a:r>
            <a:r>
              <a:rPr lang="de-DE" sz="1600" dirty="0"/>
              <a:t>auszuführen.</a:t>
            </a:r>
          </a:p>
        </p:txBody>
      </p:sp>
    </p:spTree>
    <p:extLst>
      <p:ext uri="{BB962C8B-B14F-4D97-AF65-F5344CB8AC3E}">
        <p14:creationId xmlns:p14="http://schemas.microsoft.com/office/powerpoint/2010/main" val="1866225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xmlns="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xmlns="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xmlns="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xmlns="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CDDEE7AE-B76F-4099-92F7-5A0986EA1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Die Regeln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BA57BEF7-A57A-46EB-9FCC-F771848A6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1600" dirty="0"/>
              <a:t>14. Verlässt der Ball das Spielfeld über die Torseiten, so gibt es Abstoß oder Eckball von der jeweiligen Seite. </a:t>
            </a:r>
            <a:r>
              <a:rPr lang="de-DE" sz="1600" dirty="0" smtClean="0"/>
              <a:t>Der</a:t>
            </a:r>
            <a:br>
              <a:rPr lang="de-DE" sz="1600" dirty="0" smtClean="0"/>
            </a:br>
            <a:r>
              <a:rPr lang="de-DE" sz="1600" dirty="0" smtClean="0"/>
              <a:t>       </a:t>
            </a:r>
            <a:r>
              <a:rPr lang="de-DE" sz="1600" dirty="0"/>
              <a:t>Ball wird eingeschossen und die gegnerischen Spieler müssen einen Abstand von mindestens 3m halten. </a:t>
            </a:r>
          </a:p>
          <a:p>
            <a:pPr marL="0" indent="0">
              <a:buNone/>
            </a:pPr>
            <a:r>
              <a:rPr lang="de-DE" sz="1600" dirty="0"/>
              <a:t>15. Wenn ein Tor irregulär verhindert wird, gibt es ein von der Mittellinie direkten Schuss auf das Tor. Hierbei </a:t>
            </a:r>
            <a:r>
              <a:rPr lang="de-DE" sz="1600" dirty="0" smtClean="0"/>
              <a:t>darf</a:t>
            </a:r>
            <a:br>
              <a:rPr lang="de-DE" sz="1600" dirty="0" smtClean="0"/>
            </a:br>
            <a:r>
              <a:rPr lang="de-DE" sz="1600" dirty="0" smtClean="0"/>
              <a:t>       </a:t>
            </a:r>
            <a:r>
              <a:rPr lang="de-DE" sz="1600" dirty="0"/>
              <a:t>kein Spieler beider Mannschaften in der Spielhälfte des betreffenden Tores sein. </a:t>
            </a:r>
          </a:p>
          <a:p>
            <a:pPr marL="0" indent="0">
              <a:buNone/>
            </a:pPr>
            <a:r>
              <a:rPr lang="de-DE" sz="1600" dirty="0"/>
              <a:t>16. Nach jedem Tor wird das Spiel durch einen Anstoß vom Mittelpunkt des Feldes fortgesetzt. </a:t>
            </a:r>
          </a:p>
          <a:p>
            <a:pPr marL="0" indent="0">
              <a:buNone/>
            </a:pPr>
            <a:r>
              <a:rPr lang="de-DE" sz="1600" dirty="0"/>
              <a:t>17. Es gibt gelbe und rote Karten (Feldverweis auf Dauer, 3 min. Unterzahl) sowie eine Zeitstrafe (Feldverweis </a:t>
            </a:r>
            <a:r>
              <a:rPr lang="de-DE" sz="1600" dirty="0" smtClean="0"/>
              <a:t>auf</a:t>
            </a:r>
            <a:br>
              <a:rPr lang="de-DE" sz="1600" dirty="0" smtClean="0"/>
            </a:br>
            <a:r>
              <a:rPr lang="de-DE" sz="1600" dirty="0" smtClean="0"/>
              <a:t>       </a:t>
            </a:r>
            <a:r>
              <a:rPr lang="de-DE" sz="1600" dirty="0"/>
              <a:t>Zeit, 2 min.), die der Schiedsrichter aussprechen kann. </a:t>
            </a:r>
          </a:p>
          <a:p>
            <a:pPr marL="0" indent="0">
              <a:buNone/>
            </a:pPr>
            <a:r>
              <a:rPr lang="de-DE" sz="1600" dirty="0"/>
              <a:t>18. Ein Tor darf nicht aus der eigenen Hälfte erzielt werden.</a:t>
            </a:r>
          </a:p>
        </p:txBody>
      </p:sp>
    </p:spTree>
    <p:extLst>
      <p:ext uri="{BB962C8B-B14F-4D97-AF65-F5344CB8AC3E}">
        <p14:creationId xmlns:p14="http://schemas.microsoft.com/office/powerpoint/2010/main" val="1190077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xmlns="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xmlns="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xmlns="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xmlns="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01EB08F8-BDC6-4295-8BFC-18EE681A0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DER TORRAUM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4B1E3EE5-3BFE-4132-8A4B-5868D6312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1600" dirty="0"/>
              <a:t>Die Größe des Torraums bildet ein Halbkreis mit 2,5m Radius auf einer Breite von 5m.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600" dirty="0"/>
              <a:t>Der Torraum kann </a:t>
            </a:r>
            <a:r>
              <a:rPr lang="de-DE" sz="1600" dirty="0" err="1"/>
              <a:t>abgekreidet</a:t>
            </a:r>
            <a:r>
              <a:rPr lang="de-DE" sz="1600" dirty="0"/>
              <a:t> werden oder mit fachen Pylonen/Hütchen auf dem Spielfeld gekennzeichnet werden.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600" dirty="0"/>
              <a:t> Der Torraum ist im Freizeit- und Trainingsbetrieb individuell einzusetzen. Die Maße können an die </a:t>
            </a:r>
            <a:r>
              <a:rPr lang="de-DE" sz="1600" dirty="0" smtClean="0"/>
              <a:t>Faktoren</a:t>
            </a:r>
            <a:br>
              <a:rPr lang="de-DE" sz="1600" dirty="0" smtClean="0"/>
            </a:br>
            <a:r>
              <a:rPr lang="de-DE" sz="1600" dirty="0" smtClean="0"/>
              <a:t> Platzbedingungen</a:t>
            </a:r>
            <a:r>
              <a:rPr lang="de-DE" sz="1600" dirty="0"/>
              <a:t>, Mannschaftsgröße usw. angepasst werden.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600" dirty="0"/>
              <a:t> Bei Kleinfeldspielfeldern kann der Torraum durch den jeweiligen Strafraum begrenzt werden und bei </a:t>
            </a:r>
            <a:r>
              <a:rPr lang="de-DE" sz="1600" dirty="0" smtClean="0"/>
              <a:t>den</a:t>
            </a:r>
            <a:br>
              <a:rPr lang="de-DE" sz="1600" dirty="0" smtClean="0"/>
            </a:br>
            <a:r>
              <a:rPr lang="de-DE" sz="1600" dirty="0" smtClean="0"/>
              <a:t> </a:t>
            </a:r>
            <a:r>
              <a:rPr lang="de-DE" sz="1600" dirty="0"/>
              <a:t>Hallenspielen durch den 9m-Kreis.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600" dirty="0"/>
              <a:t> Der Ball darf durch den Torraum gespielt werden.</a:t>
            </a:r>
          </a:p>
        </p:txBody>
      </p:sp>
    </p:spTree>
    <p:extLst>
      <p:ext uri="{BB962C8B-B14F-4D97-AF65-F5344CB8AC3E}">
        <p14:creationId xmlns:p14="http://schemas.microsoft.com/office/powerpoint/2010/main" val="2740387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xmlns="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xmlns="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xmlns="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xmlns="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BEEF27E7-A6E8-435C-BA67-1F5FC3D81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DER TORRAUM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575538C-E06E-499D-A4F5-CC6EC6643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1300" dirty="0"/>
              <a:t> </a:t>
            </a:r>
            <a:r>
              <a:rPr lang="de-DE" sz="1700" dirty="0"/>
              <a:t>Der Torraum darf weder zur Abwehr durch die verteidigende Mannschaft noch für eine Torerzielung durch die </a:t>
            </a:r>
            <a:r>
              <a:rPr lang="de-DE" sz="1700" dirty="0" smtClean="0"/>
              <a:t/>
            </a:r>
            <a:br>
              <a:rPr lang="de-DE" sz="1700" dirty="0" smtClean="0"/>
            </a:br>
            <a:r>
              <a:rPr lang="de-DE" sz="1700" dirty="0" smtClean="0"/>
              <a:t> angreifende </a:t>
            </a:r>
            <a:r>
              <a:rPr lang="de-DE" sz="1700" dirty="0"/>
              <a:t>Mannschaft genutzt werden.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700" dirty="0"/>
              <a:t> Das Betreten des Torraumes wird dann strafbar, wenn die Spieler*innen aktiv zum Ball geht, um einen </a:t>
            </a:r>
            <a:r>
              <a:rPr lang="de-DE" sz="1700" dirty="0" smtClean="0"/>
              <a:t/>
            </a:r>
            <a:br>
              <a:rPr lang="de-DE" sz="1700" dirty="0" smtClean="0"/>
            </a:br>
            <a:r>
              <a:rPr lang="de-DE" sz="1700" dirty="0" smtClean="0"/>
              <a:t> Spielvorteil </a:t>
            </a:r>
            <a:r>
              <a:rPr lang="de-DE" sz="1700" dirty="0"/>
              <a:t>zu erlangen. </a:t>
            </a:r>
          </a:p>
          <a:p>
            <a:pPr marL="0" indent="0">
              <a:buNone/>
            </a:pPr>
            <a:r>
              <a:rPr lang="de-DE" sz="1700" dirty="0"/>
              <a:t>    Dabei gilt: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700" dirty="0"/>
              <a:t> Bei Torvereitelung im Torraum durch die verteidigende Mannschaft erfolgt ein Strafstoß von der Mittellinie des </a:t>
            </a:r>
            <a:r>
              <a:rPr lang="de-DE" sz="1700" dirty="0" smtClean="0"/>
              <a:t/>
            </a:r>
            <a:br>
              <a:rPr lang="de-DE" sz="1700" dirty="0" smtClean="0"/>
            </a:br>
            <a:r>
              <a:rPr lang="de-DE" sz="1700" dirty="0" smtClean="0"/>
              <a:t> Spielfeldes </a:t>
            </a:r>
            <a:r>
              <a:rPr lang="de-DE" sz="1700" dirty="0"/>
              <a:t>auf das leere Tor.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700" dirty="0"/>
              <a:t> Bei Torerzielung durch die angreifende Mannschaft im Torraum wird das Tor aberkannt und die verteidigende </a:t>
            </a:r>
            <a:r>
              <a:rPr lang="de-DE" sz="1700" dirty="0" smtClean="0"/>
              <a:t/>
            </a:r>
            <a:br>
              <a:rPr lang="de-DE" sz="1700" dirty="0" smtClean="0"/>
            </a:br>
            <a:r>
              <a:rPr lang="de-DE" sz="1700" dirty="0" smtClean="0"/>
              <a:t> Mannschaft </a:t>
            </a:r>
            <a:r>
              <a:rPr lang="de-DE" sz="1700" dirty="0"/>
              <a:t>erhält einen Freistoß.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700" dirty="0"/>
              <a:t> Bleibt der Ball unabsichtlich im Torraum liegen dann erhält die verteidigende Mannschaft Ballbesitz und darf </a:t>
            </a:r>
            <a:r>
              <a:rPr lang="de-DE" sz="1700" dirty="0" smtClean="0"/>
              <a:t/>
            </a:r>
            <a:br>
              <a:rPr lang="de-DE" sz="1700" dirty="0" smtClean="0"/>
            </a:br>
            <a:r>
              <a:rPr lang="de-DE" sz="1700" dirty="0" smtClean="0"/>
              <a:t> den </a:t>
            </a:r>
            <a:r>
              <a:rPr lang="de-DE" sz="1700" dirty="0"/>
              <a:t>Ball spielen.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700" dirty="0"/>
              <a:t> Wird der Ball absichtlich von der verteidigenden Mannschaft in den Torraum gespielt, dann erhält die </a:t>
            </a:r>
            <a:r>
              <a:rPr lang="de-DE" sz="1700" dirty="0" smtClean="0"/>
              <a:t/>
            </a:r>
            <a:br>
              <a:rPr lang="de-DE" sz="1700" dirty="0" smtClean="0"/>
            </a:br>
            <a:r>
              <a:rPr lang="de-DE" sz="1700" dirty="0" smtClean="0"/>
              <a:t> angreifende </a:t>
            </a:r>
            <a:r>
              <a:rPr lang="de-DE" sz="1700" dirty="0"/>
              <a:t>Mannschaft einen Strafstoß von der Mittellinie auf das leere Tor.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700" dirty="0"/>
              <a:t> Unabsichtliches Betreten des Torraums ohne einen Vorteil zu erlangen, wird nicht bestraft. </a:t>
            </a:r>
          </a:p>
        </p:txBody>
      </p:sp>
    </p:spTree>
    <p:extLst>
      <p:ext uri="{BB962C8B-B14F-4D97-AF65-F5344CB8AC3E}">
        <p14:creationId xmlns:p14="http://schemas.microsoft.com/office/powerpoint/2010/main" val="1424997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827B839B-9ADE-406B-8590-F1CAEDED4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xmlns="" id="{CFE45BF0-46DB-408C-B5F7-7B117168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xmlns="" id="{2AEBC8F2-97B1-41B4-93F1-2D289E197F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xmlns="" id="{472E3A19-F5D5-48FC-BB9C-48C2F68F59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xmlns="" id="{7A62E32F-BB65-43A8-8EB5-92346890E5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4E91B64-9FCC-451E-AFB4-A827D6329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8C5299E4-23CA-4A41-9264-6E3D06091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WIE FANGE ICH AN?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396EA733-17F7-4A80-8A1D-E8F57ED98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1600" dirty="0"/>
              <a:t>Rücksprache mit der Vereinsführung bzw. innerhalb des Vereins: </a:t>
            </a:r>
          </a:p>
          <a:p>
            <a:pPr marL="514350" indent="-514350">
              <a:buAutoNum type="arabicPeriod"/>
            </a:pPr>
            <a:endParaRPr lang="de-DE" sz="1600" dirty="0"/>
          </a:p>
          <a:p>
            <a:pPr>
              <a:buFont typeface="Courier New" panose="02070309020205020404" pitchFamily="49" charset="0"/>
              <a:buChar char="o"/>
            </a:pPr>
            <a:r>
              <a:rPr lang="de-DE" sz="1600" dirty="0"/>
              <a:t>Herausstellung der Vorteile für den Verein (Mitgliedergewinnung/-bindung) und die Mitglieder/Teilnehmer (Gesundheitsaspekt, soziale Anbindung, Spaß, …)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1600" dirty="0"/>
              <a:t>Festlegung der Einbindung in den Verein (Fußballabteilung/Breitensport; Beitragsgestaltung) und Schaffung wichtiger Voraussetzungen (Verantwortlicher Übungsleiter/Organisator, Trainingszeit Platz/Halle, Material)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1600" dirty="0" smtClean="0"/>
              <a:t>Festlegung </a:t>
            </a:r>
            <a:r>
              <a:rPr lang="de-DE" sz="1600" dirty="0"/>
              <a:t>der Ausrichtung/Zielgruppe (Ü50/55, Jung &amp; Alt, gemischte Mannschaften usw.)</a:t>
            </a:r>
          </a:p>
        </p:txBody>
      </p:sp>
    </p:spTree>
    <p:extLst>
      <p:ext uri="{BB962C8B-B14F-4D97-AF65-F5344CB8AC3E}">
        <p14:creationId xmlns:p14="http://schemas.microsoft.com/office/powerpoint/2010/main" val="1030331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650</Words>
  <Application>Microsoft Office PowerPoint</Application>
  <PresentationFormat>Benutzerdefiniert</PresentationFormat>
  <Paragraphs>88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Office</vt:lpstr>
      <vt:lpstr>   Walking Football (Gehfußball) beim  TV „Gut Heil“ Neuenburg von 1897 e.V. </vt:lpstr>
      <vt:lpstr>WAS IST WALKING FOOTBALL ?</vt:lpstr>
      <vt:lpstr>WARUM WALKING FOOTBALL ?</vt:lpstr>
      <vt:lpstr>Die Regeln</vt:lpstr>
      <vt:lpstr>Die Regeln</vt:lpstr>
      <vt:lpstr>Die Regeln</vt:lpstr>
      <vt:lpstr>DER TORRAUM</vt:lpstr>
      <vt:lpstr>DER TORRAUM</vt:lpstr>
      <vt:lpstr>WIE FANGE ICH AN?</vt:lpstr>
      <vt:lpstr>Wie fange ich mit „Walking Football“ in meinem Verein an?</vt:lpstr>
      <vt:lpstr>Vorteile von Walking Football für ältere Sportler:</vt:lpstr>
      <vt:lpstr>Kontakte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Walking Football beim  TV „Gut Heil“ Neuenburg von 1897 e.V.</dc:title>
  <dc:creator>Steffan Wemcken</dc:creator>
  <cp:lastModifiedBy>kunde</cp:lastModifiedBy>
  <cp:revision>24</cp:revision>
  <dcterms:created xsi:type="dcterms:W3CDTF">2022-04-27T11:05:24Z</dcterms:created>
  <dcterms:modified xsi:type="dcterms:W3CDTF">2022-04-27T17:51:59Z</dcterms:modified>
</cp:coreProperties>
</file>